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4"/>
  </p:notesMasterIdLst>
  <p:sldIdLst>
    <p:sldId id="256" r:id="rId2"/>
    <p:sldId id="257" r:id="rId3"/>
    <p:sldId id="258" r:id="rId4"/>
    <p:sldId id="278" r:id="rId5"/>
    <p:sldId id="259" r:id="rId6"/>
    <p:sldId id="260" r:id="rId7"/>
    <p:sldId id="261" r:id="rId8"/>
    <p:sldId id="285" r:id="rId9"/>
    <p:sldId id="263" r:id="rId10"/>
    <p:sldId id="280" r:id="rId11"/>
    <p:sldId id="265" r:id="rId12"/>
    <p:sldId id="282" r:id="rId13"/>
    <p:sldId id="286" r:id="rId14"/>
    <p:sldId id="281" r:id="rId15"/>
    <p:sldId id="290" r:id="rId16"/>
    <p:sldId id="266" r:id="rId17"/>
    <p:sldId id="289" r:id="rId18"/>
    <p:sldId id="268" r:id="rId19"/>
    <p:sldId id="269" r:id="rId20"/>
    <p:sldId id="276" r:id="rId21"/>
    <p:sldId id="270" r:id="rId22"/>
    <p:sldId id="271" r:id="rId23"/>
    <p:sldId id="267" r:id="rId24"/>
    <p:sldId id="284" r:id="rId25"/>
    <p:sldId id="287" r:id="rId26"/>
    <p:sldId id="273" r:id="rId27"/>
    <p:sldId id="272" r:id="rId28"/>
    <p:sldId id="288" r:id="rId29"/>
    <p:sldId id="283" r:id="rId30"/>
    <p:sldId id="274" r:id="rId31"/>
    <p:sldId id="279" r:id="rId32"/>
    <p:sldId id="27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954" autoAdjust="0"/>
  </p:normalViewPr>
  <p:slideViewPr>
    <p:cSldViewPr snapToGrid="0">
      <p:cViewPr varScale="1">
        <p:scale>
          <a:sx n="48" d="100"/>
          <a:sy n="48" d="100"/>
        </p:scale>
        <p:origin x="13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D5741-24F4-4F4C-BC77-4F34BFD5AEB8}" type="datetimeFigureOut">
              <a:rPr lang="en-US"/>
              <a:t>11/7/2016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FA9E5-D8DE-4A8B-B37E-0A91874C4AB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38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they currently have: there are </a:t>
            </a:r>
            <a:r>
              <a:rPr lang="EN-US" dirty="0" err="1"/>
              <a:t>inadaquacies</a:t>
            </a:r>
            <a:endParaRPr lang="EN-US" dirty="0"/>
          </a:p>
          <a:p>
            <a:pPr algn="l"/>
            <a:r>
              <a:rPr lang="EN-US" dirty="0"/>
              <a:t>What the problem with the</a:t>
            </a:r>
            <a:endParaRPr lang="en-US" dirty="0"/>
          </a:p>
          <a:p>
            <a:pPr algn="l"/>
            <a:r>
              <a:rPr lang="EN-US" dirty="0"/>
              <a:t> AS-IS is: poor data quality. </a:t>
            </a:r>
            <a:r>
              <a:rPr lang="en-US" dirty="0"/>
              <a:t>O</a:t>
            </a:r>
            <a:r>
              <a:rPr lang="EN-US" dirty="0"/>
              <a:t>nly have entry data</a:t>
            </a:r>
          </a:p>
          <a:p>
            <a:endParaRPr lang="en-US" dirty="0"/>
          </a:p>
          <a:p>
            <a:r>
              <a:rPr lang="en-SG" baseline="0" dirty="0"/>
              <a:t>There will be variations / movements will differ from what they reported. Did they really go to the ward? What the visitor went to other places as well?</a:t>
            </a:r>
          </a:p>
          <a:p>
            <a:r>
              <a:rPr lang="en-SG" baseline="0" dirty="0"/>
              <a:t>If visitor gets infected, they can at least find out his locations within the hospital.</a:t>
            </a:r>
          </a:p>
          <a:p>
            <a:endParaRPr lang="en-SG" baseline="0" dirty="0"/>
          </a:p>
          <a:p>
            <a:r>
              <a:rPr lang="en-SG" baseline="0" dirty="0"/>
              <a:t>Not able to meet all the </a:t>
            </a:r>
            <a:r>
              <a:rPr lang="en-US" dirty="0"/>
              <a:t>Solution’s needs</a:t>
            </a:r>
          </a:p>
          <a:p>
            <a:pPr marL="228600" indent="-228600">
              <a:buAutoNum type="arabicPeriod"/>
            </a:pPr>
            <a:r>
              <a:rPr lang="en-US" dirty="0"/>
              <a:t>Visitor</a:t>
            </a:r>
            <a:r>
              <a:rPr lang="en-US" baseline="0" dirty="0"/>
              <a:t> particulars logging</a:t>
            </a:r>
          </a:p>
          <a:p>
            <a:pPr marL="228600" indent="-228600">
              <a:buAutoNum type="arabicPeriod"/>
            </a:pPr>
            <a:r>
              <a:rPr lang="en-US" baseline="0" dirty="0"/>
              <a:t>Locations within hospital</a:t>
            </a:r>
          </a:p>
          <a:p>
            <a:pPr marL="228600" indent="-228600">
              <a:buAutoNum type="arabicPeriod"/>
            </a:pPr>
            <a:r>
              <a:rPr lang="en-US" dirty="0"/>
              <a:t>Contact Tracing Report</a:t>
            </a:r>
          </a:p>
          <a:p>
            <a:pPr marL="228600" indent="-228600">
              <a:buAutoNum type="arabicPeriod"/>
            </a:pPr>
            <a:r>
              <a:rPr lang="en-US" dirty="0"/>
              <a:t>Easily</a:t>
            </a:r>
            <a:r>
              <a:rPr lang="en-US" baseline="0" dirty="0"/>
              <a:t> set up, dismantled, replace parts of the system hassle free.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Problem statement: Why is the internal scanning required??? Not just in</a:t>
            </a:r>
            <a:r>
              <a:rPr lang="en-SG" baseline="0" dirty="0"/>
              <a:t> out??</a:t>
            </a:r>
          </a:p>
          <a:p>
            <a:r>
              <a:rPr lang="EN-US" dirty="0"/>
              <a:t>Contact tracing! Explain why it is a problem in the context of the previous selection, sponsor characteristics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595959"/>
                </a:solidFill>
              </a:rPr>
              <a:t>What is needed the fulfil contact tracing needs: knowledge of visitor movement by time</a:t>
            </a:r>
            <a:endParaRPr lang="en-US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84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available on the market: </a:t>
            </a:r>
          </a:p>
          <a:p>
            <a:r>
              <a:rPr lang="en-US" dirty="0"/>
              <a:t>2 categories.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Commercial off the shelf</a:t>
            </a:r>
          </a:p>
          <a:p>
            <a:pPr marL="228600" indent="-228600">
              <a:buAutoNum type="arabicPeriod"/>
            </a:pPr>
            <a:r>
              <a:rPr lang="en-US" baseline="0" dirty="0"/>
              <a:t>Complete solution software suite. (hospital VMS) 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All meet the first requirement: visitor particulars logging</a:t>
            </a:r>
          </a:p>
          <a:p>
            <a:pPr marL="0" indent="0">
              <a:buNone/>
            </a:pPr>
            <a:r>
              <a:rPr lang="en-US" baseline="0" dirty="0"/>
              <a:t>Most do not meet the second requirement: Locations within hospital. ‘front door’ security.</a:t>
            </a:r>
          </a:p>
          <a:p>
            <a:pPr marL="0" indent="0">
              <a:buNone/>
            </a:pPr>
            <a:r>
              <a:rPr lang="en-US" baseline="0" dirty="0"/>
              <a:t>Do not meet third requirement: contact tracing report. -- As simple as a query, but lack of accurate data points within hospital. Cannot use the data for further analysis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Purpose of those systems: security. Unexpected visitor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Complete solution:</a:t>
            </a:r>
          </a:p>
          <a:p>
            <a:pPr marL="0" indent="0">
              <a:buNone/>
            </a:pPr>
            <a:r>
              <a:rPr lang="en-US" baseline="0" dirty="0"/>
              <a:t>Also include many other modules like HRMS, patient management, patient tracking etc.</a:t>
            </a:r>
            <a:endParaRPr lang="en-US" dirty="0"/>
          </a:p>
          <a:p>
            <a:r>
              <a:rPr lang="en-US" dirty="0"/>
              <a:t>Not</a:t>
            </a:r>
            <a:r>
              <a:rPr lang="en-US" baseline="0" dirty="0"/>
              <a:t> able to just buy 1 module. Inappropriate to change entire info systems just for contact tracing needs. Inappropriate due to price. 50k – 2mil. </a:t>
            </a:r>
          </a:p>
          <a:p>
            <a:endParaRPr lang="en-US" dirty="0"/>
          </a:p>
          <a:p>
            <a:r>
              <a:rPr lang="en-US" dirty="0"/>
              <a:t>Most</a:t>
            </a:r>
            <a:r>
              <a:rPr lang="en-US" baseline="0" dirty="0"/>
              <a:t> need to purchase more hardware / infrastructure. Tablets, gantry</a:t>
            </a:r>
          </a:p>
          <a:p>
            <a:r>
              <a:rPr lang="en-US" baseline="0" dirty="0"/>
              <a:t>Not appropriate for Community Hospital as it is ‘overkill’. Hospital’s needs are contact tracing as priority.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IHiS</a:t>
            </a:r>
            <a:r>
              <a:rPr lang="en-US" dirty="0"/>
              <a:t> (manages integrated</a:t>
            </a:r>
            <a:r>
              <a:rPr lang="en-US" baseline="0" dirty="0"/>
              <a:t> </a:t>
            </a:r>
            <a:r>
              <a:rPr lang="en-US" dirty="0"/>
              <a:t>healthcare information systems in SG) – Request for proposal from vendors</a:t>
            </a:r>
            <a:r>
              <a:rPr lang="en-US" baseline="0" dirty="0"/>
              <a:t> AVMS</a:t>
            </a:r>
            <a:endParaRPr lang="en-US" dirty="0"/>
          </a:p>
          <a:p>
            <a:endParaRPr lang="en-S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7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 of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21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how this to-be process overcomes the pitfalls of the AS-IS, and the off-the-shelf solutions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Online registration available</a:t>
            </a:r>
          </a:p>
          <a:p>
            <a:pPr marL="228600" indent="-228600">
              <a:buAutoNum type="arabicPeriod"/>
            </a:pPr>
            <a:r>
              <a:rPr lang="en-US" dirty="0"/>
              <a:t>Staff</a:t>
            </a:r>
            <a:r>
              <a:rPr lang="en-US" baseline="0" dirty="0"/>
              <a:t> need not manually enter. They only need to help those who don’t know how to use computers. Focus of staff changed. Keying in data to ensuring data are accurate.</a:t>
            </a:r>
          </a:p>
          <a:p>
            <a:pPr marL="228600" indent="-228600">
              <a:buAutoNum type="arabicPeriod"/>
            </a:pPr>
            <a:r>
              <a:rPr lang="en-US" baseline="0" dirty="0"/>
              <a:t>System will handle the registration validations</a:t>
            </a:r>
          </a:p>
          <a:p>
            <a:pPr marL="228600" indent="-228600">
              <a:buAutoNum type="arabicPeriod"/>
            </a:pPr>
            <a:r>
              <a:rPr lang="en-US" baseline="0" dirty="0"/>
              <a:t>Tracking within and at exit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51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Visitor</a:t>
            </a:r>
            <a:r>
              <a:rPr lang="en-US" baseline="0" dirty="0"/>
              <a:t> particulars logging</a:t>
            </a:r>
          </a:p>
          <a:p>
            <a:pPr marL="228600" indent="-228600">
              <a:buAutoNum type="arabicPeriod"/>
            </a:pPr>
            <a:r>
              <a:rPr lang="en-US" baseline="0" dirty="0"/>
              <a:t>Locations within hospital</a:t>
            </a:r>
          </a:p>
          <a:p>
            <a:pPr marL="228600" indent="-228600">
              <a:buAutoNum type="arabicPeriod"/>
            </a:pPr>
            <a:r>
              <a:rPr lang="en-US" dirty="0"/>
              <a:t>Contact Tracing Report</a:t>
            </a:r>
          </a:p>
          <a:p>
            <a:pPr marL="228600" indent="-228600">
              <a:buAutoNum type="arabicPeriod"/>
            </a:pPr>
            <a:r>
              <a:rPr lang="en-US" dirty="0"/>
              <a:t>Easily</a:t>
            </a:r>
            <a:r>
              <a:rPr lang="en-US" baseline="0" dirty="0"/>
              <a:t> set up, dismantled, replace parts of the system hassle free. One day don’t have, next day have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lvl="1"/>
            <a:r>
              <a:rPr lang="EN-US" dirty="0">
                <a:solidFill>
                  <a:schemeClr val="tx1"/>
                </a:solidFill>
              </a:rPr>
              <a:t>Reduce reliance on staff when system is implemented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Create a more accurate contact tracing list </a:t>
            </a:r>
            <a:endParaRPr lang="en-US" dirty="0">
              <a:solidFill>
                <a:schemeClr val="tx1"/>
              </a:solidFill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39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White: Core</a:t>
            </a:r>
            <a:r>
              <a:rPr lang="en-US" baseline="0" dirty="0"/>
              <a:t> functions for the system to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Blue: Support functions (admin, reports) Modules on top of the core functions</a:t>
            </a:r>
          </a:p>
          <a:p>
            <a:r>
              <a:rPr lang="en-US" baseline="0" dirty="0"/>
              <a:t>Green: add-ons (other then user management)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23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Nurse &amp; Visitor: Logging</a:t>
            </a:r>
            <a:r>
              <a:rPr lang="en-SG" baseline="0" dirty="0"/>
              <a:t> &amp; </a:t>
            </a:r>
            <a:r>
              <a:rPr lang="en-SG" dirty="0"/>
              <a:t>tracking procedures</a:t>
            </a:r>
          </a:p>
          <a:p>
            <a:r>
              <a:rPr lang="en-SG" dirty="0"/>
              <a:t>Infection</a:t>
            </a:r>
            <a:r>
              <a:rPr lang="en-SG" baseline="0" dirty="0"/>
              <a:t> control team: Reports and knowledge. Overlook process</a:t>
            </a:r>
            <a:endParaRPr lang="en-SG" dirty="0"/>
          </a:p>
          <a:p>
            <a:r>
              <a:rPr lang="en-SG" dirty="0"/>
              <a:t>Admin: customise</a:t>
            </a:r>
            <a:r>
              <a:rPr lang="en-SG" baseline="0" dirty="0"/>
              <a:t>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40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94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School milestones</a:t>
            </a:r>
          </a:p>
          <a:p>
            <a:r>
              <a:rPr lang="en-US" dirty="0"/>
              <a:t>User interaction – UT, training, go live</a:t>
            </a:r>
          </a:p>
          <a:p>
            <a:r>
              <a:rPr lang="en-US" dirty="0"/>
              <a:t>Total</a:t>
            </a:r>
            <a:r>
              <a:rPr lang="en-US" baseline="0" dirty="0"/>
              <a:t> 9 sprints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45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Timeline, according to </a:t>
            </a:r>
            <a:r>
              <a:rPr lang="en-US" dirty="0" err="1"/>
              <a:t>colour</a:t>
            </a:r>
            <a:r>
              <a:rPr lang="en-US" dirty="0"/>
              <a:t> code on project</a:t>
            </a:r>
            <a:r>
              <a:rPr lang="en-US" baseline="0" dirty="0"/>
              <a:t> scope slide. (Core, management and customization functions)</a:t>
            </a:r>
            <a:endParaRPr lang="en-US" dirty="0"/>
          </a:p>
          <a:p>
            <a:r>
              <a:rPr lang="en-US" dirty="0"/>
              <a:t>More</a:t>
            </a:r>
            <a:r>
              <a:rPr lang="en-US" baseline="0" dirty="0"/>
              <a:t> compact at the front (acceptance and end of year). Next year focused on testing, debugging and enhancements</a:t>
            </a:r>
          </a:p>
          <a:p>
            <a:r>
              <a:rPr lang="en-US" dirty="0"/>
              <a:t>Sprints of 2-4 weeks.</a:t>
            </a:r>
            <a:r>
              <a:rPr lang="en-US" baseline="0" dirty="0"/>
              <a:t> </a:t>
            </a:r>
          </a:p>
          <a:p>
            <a:r>
              <a:rPr lang="en-US" baseline="0" dirty="0"/>
              <a:t>2 week sprints really a sprint to churn out development</a:t>
            </a:r>
          </a:p>
          <a:p>
            <a:r>
              <a:rPr lang="en-US" baseline="0" dirty="0"/>
              <a:t>4 week sprints used to enhance and test</a:t>
            </a:r>
            <a:endParaRPr lang="en-US" dirty="0"/>
          </a:p>
          <a:p>
            <a:r>
              <a:rPr lang="en-US" u="none" dirty="0"/>
              <a:t>Update</a:t>
            </a:r>
            <a:r>
              <a:rPr lang="en-US" u="none" baseline="0" dirty="0"/>
              <a:t> on the progress later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75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462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91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sprint</a:t>
            </a:r>
            <a:r>
              <a:rPr lang="en-US" baseline="0" dirty="0"/>
              <a:t> 3</a:t>
            </a:r>
            <a:endParaRPr lang="en-US" dirty="0"/>
          </a:p>
          <a:p>
            <a:r>
              <a:rPr lang="en-US" dirty="0"/>
              <a:t>Sprint 2: 1</a:t>
            </a:r>
            <a:r>
              <a:rPr lang="en-US" baseline="30000" dirty="0"/>
              <a:t>st</a:t>
            </a:r>
            <a:r>
              <a:rPr lang="en-US" dirty="0"/>
              <a:t> development</a:t>
            </a:r>
            <a:r>
              <a:rPr lang="en-US" baseline="0" dirty="0"/>
              <a:t> sprint.</a:t>
            </a:r>
            <a:r>
              <a:rPr lang="en-US" dirty="0"/>
              <a:t> is 1 week duration</a:t>
            </a:r>
          </a:p>
          <a:p>
            <a:r>
              <a:rPr lang="en-US" dirty="0"/>
              <a:t>Intentionally push to test our</a:t>
            </a:r>
            <a:r>
              <a:rPr lang="en-US" baseline="0" dirty="0"/>
              <a:t> team’s limit</a:t>
            </a:r>
          </a:p>
          <a:p>
            <a:r>
              <a:rPr lang="en-US" baseline="0" dirty="0"/>
              <a:t>Spread out 3 of the tasks. Not that they have not been started. Already in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91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</a:t>
            </a:r>
            <a:r>
              <a:rPr lang="en-US" baseline="0" dirty="0"/>
              <a:t> design thought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54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46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</a:t>
            </a:r>
            <a:r>
              <a:rPr lang="en-US" baseline="0" dirty="0"/>
              <a:t> design aligns with process flow. Right track</a:t>
            </a:r>
            <a:endParaRPr lang="en-US" dirty="0"/>
          </a:p>
          <a:p>
            <a:endParaRPr lang="en-US" dirty="0"/>
          </a:p>
          <a:p>
            <a:r>
              <a:rPr lang="en-US" dirty="0"/>
              <a:t>Generic</a:t>
            </a:r>
          </a:p>
          <a:p>
            <a:r>
              <a:rPr lang="en-US" dirty="0"/>
              <a:t>User Friendliness – Autofill of fields (date)</a:t>
            </a:r>
            <a:r>
              <a:rPr lang="en-US" baseline="0" dirty="0"/>
              <a:t> to reduce work by user</a:t>
            </a:r>
          </a:p>
          <a:p>
            <a:r>
              <a:rPr lang="en-US" baseline="0" dirty="0"/>
              <a:t>BL Validation – limit of 3 visitor per customer</a:t>
            </a:r>
          </a:p>
          <a:p>
            <a:r>
              <a:rPr lang="en-US" baseline="0" dirty="0"/>
              <a:t>Amount of data to display – error messages don’t include specific details such as “Wrong ward John, proceed to ward 3” as it is public system</a:t>
            </a:r>
          </a:p>
          <a:p>
            <a:endParaRPr lang="en-US" baseline="0" dirty="0"/>
          </a:p>
          <a:p>
            <a:r>
              <a:rPr lang="en-US" dirty="0"/>
              <a:t>Technical</a:t>
            </a:r>
          </a:p>
          <a:p>
            <a:r>
              <a:rPr lang="en-US" dirty="0"/>
              <a:t>Security – database connection</a:t>
            </a:r>
            <a:r>
              <a:rPr lang="en-US" baseline="0" dirty="0"/>
              <a:t> encryption</a:t>
            </a:r>
          </a:p>
          <a:p>
            <a:r>
              <a:rPr lang="en-US" baseline="0" dirty="0"/>
              <a:t>Usability – put code into library </a:t>
            </a:r>
            <a:r>
              <a:rPr lang="en-US" baseline="0" dirty="0" err="1"/>
              <a:t>eg</a:t>
            </a:r>
            <a:r>
              <a:rPr lang="en-US" baseline="0" dirty="0"/>
              <a:t>. Password encryption</a:t>
            </a:r>
          </a:p>
          <a:p>
            <a:r>
              <a:rPr lang="en-US" baseline="0" dirty="0"/>
              <a:t>Cross-platform support – </a:t>
            </a:r>
            <a:r>
              <a:rPr lang="en-US" baseline="0" dirty="0" err="1"/>
              <a:t>Xamarim</a:t>
            </a:r>
            <a:r>
              <a:rPr lang="en-US" baseline="0" dirty="0"/>
              <a:t> library (</a:t>
            </a:r>
            <a:r>
              <a:rPr lang="en-US" baseline="0" dirty="0" err="1"/>
              <a:t>dotnet</a:t>
            </a:r>
            <a:r>
              <a:rPr lang="en-US" baseline="0" dirty="0"/>
              <a:t> core) to test apps on </a:t>
            </a:r>
            <a:r>
              <a:rPr lang="en-US" baseline="0" dirty="0" err="1"/>
              <a:t>iphone</a:t>
            </a:r>
            <a:r>
              <a:rPr lang="en-US" baseline="0" dirty="0"/>
              <a:t> and android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86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/>
              <a:t>Triage Exercise which simulates MOH alert level RED. </a:t>
            </a:r>
          </a:p>
          <a:p>
            <a:pPr algn="just"/>
            <a:r>
              <a:rPr lang="en-US" dirty="0"/>
              <a:t>2 hours on that day -</a:t>
            </a:r>
            <a:r>
              <a:rPr lang="en-US" baseline="0" dirty="0"/>
              <a:t> </a:t>
            </a:r>
            <a:r>
              <a:rPr lang="en-US" dirty="0" err="1"/>
              <a:t>minimise</a:t>
            </a:r>
            <a:r>
              <a:rPr lang="en-US" dirty="0"/>
              <a:t> disruption to the visitors and staff. </a:t>
            </a:r>
          </a:p>
          <a:p>
            <a:pPr algn="just"/>
            <a:r>
              <a:rPr lang="en-US" dirty="0"/>
              <a:t>They are concerned with straining their resources as staff will be required to take up additional responsibilities during a Triage Exercise.</a:t>
            </a:r>
            <a:r>
              <a:rPr lang="EN-US" dirty="0"/>
              <a:t> 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We will be conducting a stress test during the 1-2 hours of the Triage Exercise which can test the robustness of the system. We can also pose as visitors and physically do multiple registrations during that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62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3: Important feature</a:t>
            </a:r>
            <a:r>
              <a:rPr lang="en-US" baseline="0" dirty="0"/>
              <a:t> of our application as well. Let the organization determine what scale they want. Infrastructure will be able to support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Basic / tracking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Other ways of tracking which will be covered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650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#1 Verifications purpose. Which is already higher level than their tasks in previous process. Focus on watching for people who might show symptoms.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#2 Flexibility to set up and dismantle means relying less on infrastructure or hardware, but more on layout and ‘funneling’ of people. Also a test of whether instructions are clear at the terminal.</a:t>
            </a:r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72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experiment of</a:t>
            </a:r>
            <a:r>
              <a:rPr lang="en-US" baseline="0" dirty="0"/>
              <a:t> how many people actually scan, demographics</a:t>
            </a:r>
          </a:p>
          <a:p>
            <a:r>
              <a:rPr lang="en-US" baseline="0" dirty="0"/>
              <a:t>Which terminal receive the most response. Learn reasons and implement into other terminals</a:t>
            </a:r>
          </a:p>
          <a:p>
            <a:endParaRPr lang="en-US" baseline="0" dirty="0"/>
          </a:p>
          <a:p>
            <a:r>
              <a:rPr lang="en-US" dirty="0"/>
              <a:t>OCR for</a:t>
            </a:r>
            <a:r>
              <a:rPr lang="en-US" baseline="0" dirty="0"/>
              <a:t> NRIC fields verification</a:t>
            </a:r>
          </a:p>
          <a:p>
            <a:endParaRPr lang="en-US" baseline="0" dirty="0"/>
          </a:p>
          <a:p>
            <a:r>
              <a:rPr lang="en-US" baseline="0" dirty="0"/>
              <a:t>Tablet for counters &amp; checkpoints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Raspberry Pi 3 to replace</a:t>
            </a:r>
            <a:r>
              <a:rPr lang="en-US" baseline="0" dirty="0"/>
              <a:t> physical laptops (price). Just connect scanner -&gt; scalability</a:t>
            </a:r>
          </a:p>
          <a:p>
            <a:r>
              <a:rPr lang="en-US" dirty="0"/>
              <a:t>OR</a:t>
            </a:r>
            <a:r>
              <a:rPr lang="en-US" baseline="0" dirty="0"/>
              <a:t> to do passive tracking with Bluetooth beacons. </a:t>
            </a:r>
          </a:p>
          <a:p>
            <a:r>
              <a:rPr lang="en-US" baseline="0" dirty="0"/>
              <a:t>Good for other implementations such as tagging of dementia patients or assets (COW, medicine cart) within hospital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64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9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934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98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27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 – PM, BA</a:t>
            </a:r>
          </a:p>
          <a:p>
            <a:r>
              <a:rPr lang="en-US" dirty="0"/>
              <a:t>Jason Friedemann – backend &amp; database</a:t>
            </a:r>
          </a:p>
          <a:p>
            <a:r>
              <a:rPr lang="en-US" dirty="0" err="1"/>
              <a:t>Aloy</a:t>
            </a:r>
            <a:r>
              <a:rPr lang="en-US" dirty="0"/>
              <a:t> and </a:t>
            </a:r>
            <a:r>
              <a:rPr lang="en-US" dirty="0" err="1"/>
              <a:t>Shabid</a:t>
            </a:r>
            <a:r>
              <a:rPr lang="en-US" baseline="0" dirty="0"/>
              <a:t> – front end</a:t>
            </a:r>
          </a:p>
          <a:p>
            <a:r>
              <a:rPr lang="en-US" baseline="0" dirty="0"/>
              <a:t>Zheng Yuan – QA, 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14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</a:t>
            </a:r>
            <a:r>
              <a:rPr lang="en-US" baseline="0" dirty="0"/>
              <a:t> Damien &amp; Mr Edy (Project admin &amp; IT side)</a:t>
            </a:r>
          </a:p>
          <a:p>
            <a:r>
              <a:rPr lang="en-US" baseline="0" dirty="0" err="1"/>
              <a:t>Dr</a:t>
            </a:r>
            <a:r>
              <a:rPr lang="en-US" baseline="0" dirty="0"/>
              <a:t> Jocelyn, </a:t>
            </a:r>
            <a:r>
              <a:rPr lang="en-US" baseline="0" dirty="0" err="1"/>
              <a:t>Ms</a:t>
            </a:r>
            <a:r>
              <a:rPr lang="en-US" baseline="0" dirty="0"/>
              <a:t> Sarah (ICT, business process &amp; requirements)</a:t>
            </a:r>
          </a:p>
          <a:p>
            <a:endParaRPr lang="en-US" baseline="0" dirty="0"/>
          </a:p>
          <a:p>
            <a:r>
              <a:rPr lang="en-US" baseline="0" dirty="0"/>
              <a:t>Hospital information: 300+ beds, 600+ staff</a:t>
            </a:r>
          </a:p>
          <a:p>
            <a:r>
              <a:rPr lang="en-US" baseline="0" dirty="0"/>
              <a:t>Non-profit Community Hospital.</a:t>
            </a:r>
          </a:p>
          <a:p>
            <a:r>
              <a:rPr lang="en-US" baseline="0" dirty="0"/>
              <a:t>Non-profit: many heavily subsidized patients (by </a:t>
            </a:r>
            <a:r>
              <a:rPr lang="en-US" baseline="0" dirty="0" err="1"/>
              <a:t>govt</a:t>
            </a:r>
            <a:r>
              <a:rPr lang="en-US" baseline="0" dirty="0"/>
              <a:t> or sponsors)</a:t>
            </a:r>
          </a:p>
          <a:p>
            <a:r>
              <a:rPr lang="en-US" baseline="0" dirty="0"/>
              <a:t>Community Hospital: step-down care after acute hospital. Patients spend 2 weeks -3 months of care. </a:t>
            </a:r>
            <a:r>
              <a:rPr lang="en-US" baseline="0" dirty="0" err="1"/>
              <a:t>Eg</a:t>
            </a:r>
            <a:r>
              <a:rPr lang="en-US" baseline="0" dirty="0"/>
              <a:t>. After a stroke. Focus on Rehab and promote independence so they can go home</a:t>
            </a:r>
          </a:p>
          <a:p>
            <a:endParaRPr lang="en-US" baseline="0" dirty="0"/>
          </a:p>
          <a:p>
            <a:r>
              <a:rPr lang="en-US" baseline="0" dirty="0"/>
              <a:t>Share facilities with others like TTSH, NKF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6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AMKTHKH currently possesses a legacy system developed for Visitor Logging known as the “Triage System” which is not currently in use due system incompatibility. </a:t>
            </a:r>
            <a:br>
              <a:rPr lang="en-US" dirty="0"/>
            </a:br>
            <a:r>
              <a:rPr lang="EN-US" dirty="0"/>
              <a:t>The hospital wants to replace this system with one which is more robust and keeps manual tasks to a minimum.</a:t>
            </a:r>
          </a:p>
          <a:p>
            <a:endParaRPr lang="en-US" dirty="0"/>
          </a:p>
          <a:p>
            <a:r>
              <a:rPr lang="en-US" baseline="0" dirty="0"/>
              <a:t>Because it is hospital, susceptible to spread of diseases. Lots of human traffic. Especially for highly contagious diseases.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Deployed in States of Emergencies: </a:t>
            </a:r>
            <a:r>
              <a:rPr lang="en-US" baseline="0" dirty="0" err="1"/>
              <a:t>Eg</a:t>
            </a:r>
            <a:r>
              <a:rPr lang="en-US" baseline="0" dirty="0"/>
              <a:t>. SAR, </a:t>
            </a:r>
            <a:r>
              <a:rPr lang="EN-US" dirty="0">
                <a:solidFill>
                  <a:schemeClr val="tx1"/>
                </a:solidFill>
              </a:rPr>
              <a:t>to provide a contact list of people who have come in contact with infectious visitors or patients.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Objectives: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Replace the old system </a:t>
            </a:r>
            <a:r>
              <a:rPr lang="en-US" dirty="0">
                <a:solidFill>
                  <a:schemeClr val="tx1"/>
                </a:solidFill>
              </a:rPr>
              <a:t>–</a:t>
            </a:r>
            <a:r>
              <a:rPr lang="EN-US" dirty="0">
                <a:solidFill>
                  <a:schemeClr val="tx1"/>
                </a:solidFill>
              </a:rPr>
              <a:t> various reasons </a:t>
            </a:r>
            <a:r>
              <a:rPr lang="en-US" dirty="0">
                <a:solidFill>
                  <a:schemeClr val="tx1"/>
                </a:solidFill>
              </a:rPr>
              <a:t>–</a:t>
            </a:r>
            <a:r>
              <a:rPr lang="EN-US" dirty="0">
                <a:solidFill>
                  <a:schemeClr val="tx1"/>
                </a:solidFill>
              </a:rPr>
              <a:t> incompatible hardware, different technologies (VB). (10 years ago)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Reduce reliance on staff for visitor registration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Create a more accurate contact tracing list 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90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target user</a:t>
            </a:r>
            <a:r>
              <a:rPr lang="en-US" baseline="0" dirty="0"/>
              <a:t> groups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24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Now is avian flu, very serious.  MOH raise</a:t>
            </a:r>
            <a:r>
              <a:rPr lang="en-SG" baseline="0" dirty="0"/>
              <a:t> alert level to red. </a:t>
            </a:r>
            <a:r>
              <a:rPr lang="en-SG" dirty="0"/>
              <a:t>Triage at hospital activated.</a:t>
            </a:r>
          </a:p>
          <a:p>
            <a:endParaRPr lang="en-SG" dirty="0"/>
          </a:p>
          <a:p>
            <a:r>
              <a:rPr lang="en-SG" dirty="0"/>
              <a:t>Jeremy: On 5 Nov, visit friend, Aaron, who recovering from stroke. At the hospital entrance, take temperature, report to counter to sign in. Take pass and perform visit. Drop pass and exit</a:t>
            </a:r>
          </a:p>
          <a:p>
            <a:endParaRPr lang="en-SG" dirty="0"/>
          </a:p>
          <a:p>
            <a:r>
              <a:rPr lang="en-SG" dirty="0"/>
              <a:t>Infection Control Team Member: Aaron on 6Nov diagnosed with avian flu. ICT member need to contact trace to see who come into contact with Aaron</a:t>
            </a:r>
            <a:r>
              <a:rPr lang="en-SG" baseline="0" dirty="0"/>
              <a:t> for the past 2 days</a:t>
            </a:r>
            <a:r>
              <a:rPr lang="en-SG" dirty="0"/>
              <a:t>. </a:t>
            </a:r>
          </a:p>
          <a:p>
            <a:r>
              <a:rPr lang="en-SG" dirty="0"/>
              <a:t>MIS passes excel sheet of visitors to ICT team</a:t>
            </a:r>
          </a:p>
          <a:p>
            <a:endParaRPr lang="en-SG" dirty="0"/>
          </a:p>
          <a:p>
            <a:r>
              <a:rPr lang="en-SG" dirty="0"/>
              <a:t>ICT Send SMS / call to close contacts.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70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Solution’s needs</a:t>
            </a:r>
          </a:p>
          <a:p>
            <a:pPr marL="228600" indent="-228600">
              <a:buAutoNum type="arabicPeriod"/>
            </a:pPr>
            <a:r>
              <a:rPr lang="en-US" dirty="0"/>
              <a:t>Visitor</a:t>
            </a:r>
            <a:r>
              <a:rPr lang="en-US" baseline="0" dirty="0"/>
              <a:t> particulars logging</a:t>
            </a:r>
          </a:p>
          <a:p>
            <a:pPr marL="228600" indent="-228600">
              <a:buAutoNum type="arabicPeriod"/>
            </a:pPr>
            <a:r>
              <a:rPr lang="en-US" baseline="0" dirty="0"/>
              <a:t>Locations within hospital</a:t>
            </a:r>
          </a:p>
          <a:p>
            <a:pPr marL="228600" indent="-228600">
              <a:buAutoNum type="arabicPeriod"/>
            </a:pPr>
            <a:r>
              <a:rPr lang="en-US" dirty="0"/>
              <a:t>Contact Tracing Report</a:t>
            </a:r>
          </a:p>
          <a:p>
            <a:pPr marL="228600" indent="-228600">
              <a:buAutoNum type="arabicPeriod"/>
            </a:pPr>
            <a:r>
              <a:rPr lang="en-US" dirty="0"/>
              <a:t>Mobile. Easily</a:t>
            </a:r>
            <a:r>
              <a:rPr lang="en-US" baseline="0" dirty="0"/>
              <a:t> set up, dismantled, replace parts of the system hassle free.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FA9E5-D8DE-4A8B-B37E-0A91874C4ABB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52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6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98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8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17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9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0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53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4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9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6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tepwise-is480.azurewebsites.ne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r="10079"/>
          <a:stretch>
            <a:fillRect/>
          </a:stretch>
        </p:blipFill>
        <p:spPr>
          <a:xfrm>
            <a:off x="2190750" y="942975"/>
            <a:ext cx="2790007" cy="251983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IS480 Acceptance</a:t>
            </a:r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Stepwise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As-is Business Process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25671" y="759049"/>
            <a:ext cx="8763613" cy="5356001"/>
          </a:xfrm>
        </p:spPr>
      </p:pic>
    </p:spTree>
    <p:extLst>
      <p:ext uri="{BB962C8B-B14F-4D97-AF65-F5344CB8AC3E}">
        <p14:creationId xmlns:p14="http://schemas.microsoft.com/office/powerpoint/2010/main" val="2110349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 Comparison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5675" y="432703"/>
            <a:ext cx="8696325" cy="5983449"/>
          </a:xfrm>
        </p:spPr>
      </p:pic>
    </p:spTree>
    <p:extLst>
      <p:ext uri="{BB962C8B-B14F-4D97-AF65-F5344CB8AC3E}">
        <p14:creationId xmlns:p14="http://schemas.microsoft.com/office/powerpoint/2010/main" val="3957534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Statement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Visitor registers</a:t>
            </a:r>
          </a:p>
          <a:p>
            <a:r>
              <a:rPr lang="EN-US" dirty="0"/>
              <a:t>Sign in at counter</a:t>
            </a:r>
          </a:p>
          <a:p>
            <a:r>
              <a:rPr lang="EN-US" dirty="0"/>
              <a:t>Track within the hospital by scanning-in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249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Statement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Register, sign in, track!</a:t>
            </a:r>
          </a:p>
        </p:txBody>
      </p:sp>
    </p:spTree>
    <p:extLst>
      <p:ext uri="{BB962C8B-B14F-4D97-AF65-F5344CB8AC3E}">
        <p14:creationId xmlns:p14="http://schemas.microsoft.com/office/powerpoint/2010/main" val="2422639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To-be Business Process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74576" y="0"/>
            <a:ext cx="7795647" cy="6884090"/>
          </a:xfrm>
        </p:spPr>
      </p:pic>
    </p:spTree>
    <p:extLst>
      <p:ext uri="{BB962C8B-B14F-4D97-AF65-F5344CB8AC3E}">
        <p14:creationId xmlns:p14="http://schemas.microsoft.com/office/powerpoint/2010/main" val="3005540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Solution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24842" y="4893120"/>
            <a:ext cx="3034039" cy="999090"/>
            <a:chOff x="705991" y="606069"/>
            <a:chExt cx="2373343" cy="1154508"/>
          </a:xfrm>
        </p:grpSpPr>
        <p:sp>
          <p:nvSpPr>
            <p:cNvPr id="53" name="Rounded Rectangle 9"/>
            <p:cNvSpPr/>
            <p:nvPr/>
          </p:nvSpPr>
          <p:spPr>
            <a:xfrm>
              <a:off x="705991" y="606069"/>
              <a:ext cx="2373343" cy="115450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b="1" dirty="0"/>
            </a:p>
          </p:txBody>
        </p:sp>
        <p:sp>
          <p:nvSpPr>
            <p:cNvPr id="54" name="TextBox 12"/>
            <p:cNvSpPr txBox="1"/>
            <p:nvPr/>
          </p:nvSpPr>
          <p:spPr>
            <a:xfrm>
              <a:off x="914779" y="823702"/>
              <a:ext cx="1959085" cy="71130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Highly mobile hardware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024842" y="1571450"/>
            <a:ext cx="3034039" cy="852430"/>
            <a:chOff x="577161" y="3421384"/>
            <a:chExt cx="2298341" cy="1140623"/>
          </a:xfrm>
        </p:grpSpPr>
        <p:sp>
          <p:nvSpPr>
            <p:cNvPr id="49" name="Rounded Rectangle 26"/>
            <p:cNvSpPr/>
            <p:nvPr/>
          </p:nvSpPr>
          <p:spPr>
            <a:xfrm>
              <a:off x="577161" y="3421384"/>
              <a:ext cx="2298341" cy="11406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b="1" dirty="0"/>
            </a:p>
          </p:txBody>
        </p:sp>
        <p:sp>
          <p:nvSpPr>
            <p:cNvPr id="50" name="TextBox 29"/>
            <p:cNvSpPr txBox="1"/>
            <p:nvPr/>
          </p:nvSpPr>
          <p:spPr>
            <a:xfrm>
              <a:off x="906541" y="3571678"/>
              <a:ext cx="1769985" cy="82366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Online &amp; Assisted Patient Registration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018154" y="3826019"/>
            <a:ext cx="3040586" cy="918482"/>
            <a:chOff x="9470571" y="5506332"/>
            <a:chExt cx="2337236" cy="1002203"/>
          </a:xfrm>
          <a:solidFill>
            <a:srgbClr val="7030A0"/>
          </a:solidFill>
        </p:grpSpPr>
        <p:sp>
          <p:nvSpPr>
            <p:cNvPr id="43" name="Rounded Rectangle 41"/>
            <p:cNvSpPr/>
            <p:nvPr/>
          </p:nvSpPr>
          <p:spPr>
            <a:xfrm flipH="1">
              <a:off x="9470571" y="5506332"/>
              <a:ext cx="2337236" cy="10022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b="1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9470571" y="5521570"/>
              <a:ext cx="2337236" cy="953629"/>
              <a:chOff x="4608285" y="5527845"/>
              <a:chExt cx="2337236" cy="931043"/>
            </a:xfrm>
            <a:grpFill/>
          </p:grpSpPr>
          <p:sp>
            <p:nvSpPr>
              <p:cNvPr id="45" name="Rounded Rectangle 42"/>
              <p:cNvSpPr/>
              <p:nvPr/>
            </p:nvSpPr>
            <p:spPr>
              <a:xfrm flipH="1">
                <a:off x="4608285" y="5527845"/>
                <a:ext cx="2337236" cy="9310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000" b="1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 flipH="1">
                <a:off x="4880786" y="5746299"/>
                <a:ext cx="1935525" cy="375070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2000" b="1" dirty="0">
                    <a:solidFill>
                      <a:schemeClr val="bg1"/>
                    </a:solidFill>
                  </a:rPr>
                  <a:t>Contact Tracing Report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4129108" y="1578129"/>
            <a:ext cx="3167101" cy="987074"/>
            <a:chOff x="643255" y="1292872"/>
            <a:chExt cx="2373343" cy="1140623"/>
          </a:xfrm>
        </p:grpSpPr>
        <p:sp>
          <p:nvSpPr>
            <p:cNvPr id="41" name="Rounded Rectangle 48"/>
            <p:cNvSpPr/>
            <p:nvPr/>
          </p:nvSpPr>
          <p:spPr>
            <a:xfrm>
              <a:off x="643255" y="1292872"/>
              <a:ext cx="2373343" cy="11406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b="1" dirty="0"/>
            </a:p>
          </p:txBody>
        </p:sp>
        <p:sp>
          <p:nvSpPr>
            <p:cNvPr id="42" name="TextBox 43"/>
            <p:cNvSpPr txBox="1"/>
            <p:nvPr/>
          </p:nvSpPr>
          <p:spPr>
            <a:xfrm>
              <a:off x="847260" y="1560650"/>
              <a:ext cx="2003679" cy="71130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Visitor Particulars Logging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20223" y="2696334"/>
            <a:ext cx="3175985" cy="972831"/>
            <a:chOff x="3939358" y="2344674"/>
            <a:chExt cx="2192798" cy="1277335"/>
          </a:xfrm>
        </p:grpSpPr>
        <p:sp>
          <p:nvSpPr>
            <p:cNvPr id="39" name="Rounded Rectangle 54"/>
            <p:cNvSpPr/>
            <p:nvPr/>
          </p:nvSpPr>
          <p:spPr>
            <a:xfrm>
              <a:off x="3939358" y="2344674"/>
              <a:ext cx="2192798" cy="12773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b="1" dirty="0"/>
            </a:p>
          </p:txBody>
        </p:sp>
        <p:sp>
          <p:nvSpPr>
            <p:cNvPr id="40" name="TextBox 51"/>
            <p:cNvSpPr txBox="1"/>
            <p:nvPr/>
          </p:nvSpPr>
          <p:spPr>
            <a:xfrm>
              <a:off x="4102623" y="2557447"/>
              <a:ext cx="2028413" cy="80822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Track visitor’s locations within hospital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25430" y="3800296"/>
            <a:ext cx="3165569" cy="953629"/>
            <a:chOff x="4608285" y="5527847"/>
            <a:chExt cx="2337236" cy="931043"/>
          </a:xfrm>
        </p:grpSpPr>
        <p:sp>
          <p:nvSpPr>
            <p:cNvPr id="37" name="Rounded Rectangle 56"/>
            <p:cNvSpPr/>
            <p:nvPr/>
          </p:nvSpPr>
          <p:spPr>
            <a:xfrm flipH="1">
              <a:off x="4608285" y="5527847"/>
              <a:ext cx="2337236" cy="93104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b="1" dirty="0"/>
            </a:p>
          </p:txBody>
        </p:sp>
        <p:sp>
          <p:nvSpPr>
            <p:cNvPr id="38" name="TextBox 57"/>
            <p:cNvSpPr txBox="1"/>
            <p:nvPr/>
          </p:nvSpPr>
          <p:spPr>
            <a:xfrm flipH="1">
              <a:off x="4836137" y="5783590"/>
              <a:ext cx="1980174" cy="30048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2000" b="1" dirty="0">
                  <a:solidFill>
                    <a:schemeClr val="bg1"/>
                  </a:solidFill>
                </a:rPr>
                <a:t>Contact Tracing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120223" y="4905136"/>
            <a:ext cx="3175985" cy="987074"/>
            <a:chOff x="643255" y="1292872"/>
            <a:chExt cx="2373343" cy="1140623"/>
          </a:xfrm>
        </p:grpSpPr>
        <p:sp>
          <p:nvSpPr>
            <p:cNvPr id="35" name="Rounded Rectangle 70"/>
            <p:cNvSpPr/>
            <p:nvPr/>
          </p:nvSpPr>
          <p:spPr>
            <a:xfrm>
              <a:off x="643255" y="1292872"/>
              <a:ext cx="2373343" cy="11406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b="1" dirty="0"/>
            </a:p>
          </p:txBody>
        </p:sp>
        <p:sp>
          <p:nvSpPr>
            <p:cNvPr id="36" name="TextBox 61"/>
            <p:cNvSpPr txBox="1"/>
            <p:nvPr/>
          </p:nvSpPr>
          <p:spPr>
            <a:xfrm>
              <a:off x="819962" y="1494611"/>
              <a:ext cx="2030978" cy="71130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Ease of implementation &amp; flexible scalability</a:t>
              </a:r>
            </a:p>
          </p:txBody>
        </p:sp>
      </p:grpSp>
      <p:sp>
        <p:nvSpPr>
          <p:cNvPr id="17" name="TextBox 15"/>
          <p:cNvSpPr txBox="1"/>
          <p:nvPr/>
        </p:nvSpPr>
        <p:spPr>
          <a:xfrm>
            <a:off x="3885380" y="603089"/>
            <a:ext cx="3545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3200" b="1" u="sng" dirty="0"/>
              <a:t>PROBLEM</a:t>
            </a:r>
          </a:p>
        </p:txBody>
      </p:sp>
      <p:sp>
        <p:nvSpPr>
          <p:cNvPr id="19" name="TextBox 116"/>
          <p:cNvSpPr txBox="1"/>
          <p:nvPr/>
        </p:nvSpPr>
        <p:spPr>
          <a:xfrm>
            <a:off x="7760182" y="603089"/>
            <a:ext cx="3545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SG" sz="3200" b="1" u="sng" dirty="0"/>
              <a:t>SOLUTION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8016487" y="2712092"/>
            <a:ext cx="3035848" cy="950037"/>
            <a:chOff x="4009491" y="1457131"/>
            <a:chExt cx="2247660" cy="2072385"/>
          </a:xfrm>
          <a:solidFill>
            <a:srgbClr val="92D050"/>
          </a:solidFill>
        </p:grpSpPr>
        <p:sp>
          <p:nvSpPr>
            <p:cNvPr id="23" name="Rounded Rectangle 17"/>
            <p:cNvSpPr/>
            <p:nvPr/>
          </p:nvSpPr>
          <p:spPr>
            <a:xfrm>
              <a:off x="4010830" y="1457131"/>
              <a:ext cx="2246321" cy="2072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000" b="1" dirty="0"/>
            </a:p>
          </p:txBody>
        </p:sp>
        <p:sp>
          <p:nvSpPr>
            <p:cNvPr id="24" name="TextBox 137"/>
            <p:cNvSpPr txBox="1"/>
            <p:nvPr/>
          </p:nvSpPr>
          <p:spPr>
            <a:xfrm>
              <a:off x="4009491" y="1792818"/>
              <a:ext cx="2247660" cy="134275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Check-in at Entry, Exit and intermediate checkpoints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3615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Scope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7400" y="254007"/>
            <a:ext cx="10146257" cy="6341098"/>
          </a:xfrm>
        </p:spPr>
      </p:pic>
    </p:spTree>
    <p:extLst>
      <p:ext uri="{BB962C8B-B14F-4D97-AF65-F5344CB8AC3E}">
        <p14:creationId xmlns:p14="http://schemas.microsoft.com/office/powerpoint/2010/main" val="282731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Use Case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32"/>
          <a:stretch/>
        </p:blipFill>
        <p:spPr>
          <a:xfrm>
            <a:off x="3049962" y="0"/>
            <a:ext cx="5767466" cy="589828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8" t="68364" r="-1419" b="-1079"/>
          <a:stretch/>
        </p:blipFill>
        <p:spPr>
          <a:xfrm>
            <a:off x="7207698" y="3902528"/>
            <a:ext cx="4984302" cy="279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13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Plan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9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598" t="8548" r="7469"/>
          <a:stretch/>
        </p:blipFill>
        <p:spPr>
          <a:xfrm>
            <a:off x="2638953" y="1028700"/>
            <a:ext cx="9553047" cy="4386023"/>
          </a:xfrm>
        </p:spPr>
      </p:pic>
    </p:spTree>
    <p:extLst>
      <p:ext uri="{BB962C8B-B14F-4D97-AF65-F5344CB8AC3E}">
        <p14:creationId xmlns:p14="http://schemas.microsoft.com/office/powerpoint/2010/main" val="324352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595959"/>
                </a:solidFill>
              </a:rPr>
              <a:t>Introduction of Team and Sponsor</a:t>
            </a:r>
            <a:endParaRPr lang="en-US" dirty="0">
              <a:solidFill>
                <a:srgbClr val="595959"/>
              </a:solidFill>
            </a:endParaRPr>
          </a:p>
          <a:p>
            <a:r>
              <a:rPr lang="en-US" dirty="0">
                <a:solidFill>
                  <a:srgbClr val="595959"/>
                </a:solidFill>
              </a:rPr>
              <a:t>Background and Problem</a:t>
            </a:r>
          </a:p>
          <a:p>
            <a:r>
              <a:rPr lang="EN-US" dirty="0">
                <a:solidFill>
                  <a:srgbClr val="595959"/>
                </a:solidFill>
              </a:rPr>
              <a:t>Market Research</a:t>
            </a:r>
            <a:endParaRPr lang="en-US" dirty="0">
              <a:solidFill>
                <a:srgbClr val="595959"/>
              </a:solidFill>
            </a:endParaRPr>
          </a:p>
          <a:p>
            <a:r>
              <a:rPr lang="en-US" dirty="0">
                <a:solidFill>
                  <a:srgbClr val="595959"/>
                </a:solidFill>
              </a:rPr>
              <a:t>Solution and Description</a:t>
            </a:r>
          </a:p>
          <a:p>
            <a:r>
              <a:rPr lang="EN-US" dirty="0">
                <a:solidFill>
                  <a:srgbClr val="595959"/>
                </a:solidFill>
              </a:rPr>
              <a:t>Project Administration</a:t>
            </a:r>
            <a:endParaRPr lang="en-US" dirty="0">
              <a:solidFill>
                <a:srgbClr val="595959"/>
              </a:solidFill>
            </a:endParaRPr>
          </a:p>
          <a:p>
            <a:r>
              <a:rPr lang="EN-US" dirty="0">
                <a:solidFill>
                  <a:srgbClr val="595959"/>
                </a:solidFill>
              </a:rPr>
              <a:t>Demonstration</a:t>
            </a:r>
          </a:p>
          <a:p>
            <a:r>
              <a:rPr lang="en-US" dirty="0">
                <a:solidFill>
                  <a:srgbClr val="595959"/>
                </a:solidFill>
              </a:rPr>
              <a:t>Risks &amp; Limitations</a:t>
            </a:r>
          </a:p>
          <a:p>
            <a:r>
              <a:rPr lang="en-US" dirty="0">
                <a:solidFill>
                  <a:srgbClr val="595959"/>
                </a:solidFill>
              </a:rPr>
              <a:t>Conclusion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932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6203" y="2454219"/>
            <a:ext cx="9565797" cy="4387980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4"/>
          <a:srcRect l="3424" t="19454" r="8643" b="8891"/>
          <a:stretch/>
        </p:blipFill>
        <p:spPr>
          <a:xfrm>
            <a:off x="2654995" y="-965200"/>
            <a:ext cx="9505473" cy="341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19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Metric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284" y="688995"/>
            <a:ext cx="8336079" cy="53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1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progress based on Task Metric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794129"/>
              </p:ext>
            </p:extLst>
          </p:nvPr>
        </p:nvGraphicFramePr>
        <p:xfrm>
          <a:off x="3897370" y="781050"/>
          <a:ext cx="8029573" cy="5186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25">
                  <a:extLst>
                    <a:ext uri="{9D8B030D-6E8A-4147-A177-3AD203B41FA5}">
                      <a16:colId xmlns:a16="http://schemas.microsoft.com/office/drawing/2014/main" val="70459397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2493711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706194283"/>
                    </a:ext>
                  </a:extLst>
                </a:gridCol>
                <a:gridCol w="752474">
                  <a:extLst>
                    <a:ext uri="{9D8B030D-6E8A-4147-A177-3AD203B41FA5}">
                      <a16:colId xmlns:a16="http://schemas.microsoft.com/office/drawing/2014/main" val="391737551"/>
                    </a:ext>
                  </a:extLst>
                </a:gridCol>
                <a:gridCol w="2733674">
                  <a:extLst>
                    <a:ext uri="{9D8B030D-6E8A-4147-A177-3AD203B41FA5}">
                      <a16:colId xmlns:a16="http://schemas.microsoft.com/office/drawing/2014/main" val="1844523350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1660962379"/>
                    </a:ext>
                  </a:extLst>
                </a:gridCol>
              </a:tblGrid>
              <a:tr h="657225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Sprint #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Completed Tasks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Planned Tasks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TM Score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494702"/>
                  </a:ext>
                </a:extLst>
              </a:tr>
              <a:tr h="9620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Project on track, prepare for next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Completed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297248"/>
                  </a:ext>
                </a:extLst>
              </a:tr>
              <a:tr h="25603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Form validations rescheduled to Sprint 3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Online self-registration rescheduled to Sprint 4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Dynamic form management rescheduled to Sprint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Completed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62117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4+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0.8+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Project on track, prepare for next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Progress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835309"/>
                  </a:ext>
                </a:extLst>
              </a:tr>
              <a:tr h="3664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Upcoming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187531"/>
                  </a:ext>
                </a:extLst>
              </a:tr>
            </a:tbl>
          </a:graphicData>
        </a:graphic>
      </p:graphicFrame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3"/>
          <a:srcRect r="60046"/>
          <a:stretch/>
        </p:blipFill>
        <p:spPr>
          <a:xfrm>
            <a:off x="75476" y="1337040"/>
            <a:ext cx="3821894" cy="43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80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200" dirty="0">
                <a:solidFill>
                  <a:schemeClr val="tx1"/>
                </a:solidFill>
                <a:hlinkClick r:id="rId3"/>
              </a:rPr>
              <a:t>http://stepwise-is480.azurewebsites.net</a:t>
            </a:r>
            <a:r>
              <a:rPr lang="EN-US" sz="3200" dirty="0">
                <a:solidFill>
                  <a:schemeClr val="tx1"/>
                </a:solidFill>
              </a:rPr>
              <a:t> </a:t>
            </a:r>
            <a:endParaRPr lang="en-US" sz="3200" dirty="0">
              <a:solidFill>
                <a:schemeClr val="tx1"/>
              </a:solid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280160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Test Outcomes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86388" y="893286"/>
            <a:ext cx="11472672" cy="5062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Venue:</a:t>
            </a:r>
            <a:r>
              <a:rPr lang="en-SG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AMK-THKH Hospital Lobby</a:t>
            </a:r>
            <a:br>
              <a:rPr lang="en-SG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SG" sz="14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Date:</a:t>
            </a:r>
            <a:r>
              <a:rPr lang="en-SG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31</a:t>
            </a:r>
            <a:r>
              <a:rPr lang="en-SG" sz="1400" baseline="300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SG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October 2016</a:t>
            </a:r>
            <a:br>
              <a:rPr lang="en-SG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SG" sz="14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Duration:</a:t>
            </a:r>
            <a:r>
              <a:rPr lang="en-SG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0930 am – 1130 am</a:t>
            </a:r>
            <a:br>
              <a:rPr lang="en-SG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SG" sz="14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User:</a:t>
            </a:r>
            <a:r>
              <a:rPr lang="en-SG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Mr Edy Chandra, System Analyst</a:t>
            </a:r>
            <a:endParaRPr lang="en-SG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SG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Objectives</a:t>
            </a:r>
            <a:endParaRPr lang="en-SG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identify any bugs that might affect the application.</a:t>
            </a:r>
            <a:endParaRPr lang="en-SG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gather user’s feedback on the UI developed.</a:t>
            </a:r>
            <a:endParaRPr lang="en-SG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SG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detect any usability challenges based on user’s behaviour.</a:t>
            </a:r>
            <a:endParaRPr lang="en-SG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Scope of UT1</a:t>
            </a:r>
            <a:endParaRPr lang="en-SG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SG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Visitor assisted registration (accessible by staff only)</a:t>
            </a:r>
            <a:endParaRPr lang="en-SG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SG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</a:p>
          <a:p>
            <a:pPr marL="742950" lvl="1" indent="-285750">
              <a:lnSpc>
                <a:spcPct val="107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SG" sz="14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Assisted Registration Process</a:t>
            </a:r>
          </a:p>
          <a:p>
            <a:pPr lvl="1">
              <a:lnSpc>
                <a:spcPct val="107000"/>
              </a:lnSpc>
              <a:spcAft>
                <a:spcPts val="0"/>
              </a:spcAft>
            </a:pPr>
            <a:endParaRPr lang="en-SG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363" indent="-360363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SG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Visitor Screening and Temperature Taking</a:t>
            </a:r>
          </a:p>
          <a:p>
            <a:pPr marL="360363" indent="-360363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SG" sz="14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Visitor Sign-in &amp; Check-in at terminals</a:t>
            </a:r>
            <a:endParaRPr lang="en-SG" sz="14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363" indent="-360363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SG" sz="14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 terminal set up</a:t>
            </a:r>
            <a:endParaRPr lang="en-SG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37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Test Outcomes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65060" y="1738710"/>
            <a:ext cx="7699626" cy="3371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Feedback</a:t>
            </a:r>
            <a:endParaRPr lang="en-SG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SG" sz="1400" b="1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design is aligned with process flow.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Generic</a:t>
            </a:r>
            <a:endParaRPr lang="en-SG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arenR"/>
            </a:pPr>
            <a:r>
              <a:rPr lang="en-SG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User-friendliness</a:t>
            </a:r>
            <a:endParaRPr lang="en-SG" sz="1400" dirty="0"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arenR"/>
            </a:pPr>
            <a:r>
              <a:rPr lang="en-SG" sz="1400" dirty="0"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Business Logic Validation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arenR"/>
            </a:pPr>
            <a:r>
              <a:rPr lang="en-SG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Amount of data to display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SG" sz="14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b="1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Technical </a:t>
            </a:r>
            <a:endParaRPr lang="en-SG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arenR"/>
            </a:pPr>
            <a:r>
              <a:rPr lang="en-SG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Security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arenR"/>
            </a:pPr>
            <a:r>
              <a:rPr lang="en-SG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 Reusability</a:t>
            </a:r>
            <a:endParaRPr lang="en-SG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SG" sz="1400" dirty="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Cross-platform support</a:t>
            </a:r>
            <a:endParaRPr lang="en-SG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22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X-factor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latin typeface="Century Gothic"/>
              </a:rPr>
              <a:t>To register and track 100 visitors over the 2 hour triage exercise</a:t>
            </a:r>
            <a:endParaRPr lang="en-US" dirty="0">
              <a:solidFill>
                <a:srgbClr val="000000"/>
              </a:solidFill>
              <a:latin typeface="Century Gothic"/>
            </a:endParaRPr>
          </a:p>
          <a:p>
            <a:pPr marL="0" indent="0" algn="ctr">
              <a:buNone/>
            </a:pPr>
            <a:endParaRPr lang="EN-US" dirty="0">
              <a:solidFill>
                <a:schemeClr val="tx1"/>
              </a:solidFill>
              <a:latin typeface="Century Gothic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  <a:latin typeface="Century Gothic"/>
              </a:rPr>
              <a:t>To be able to track the ward(s) of visit of at least 80% of the visitors who have registered and signed in to the Visitor Management System</a:t>
            </a:r>
          </a:p>
          <a:p>
            <a:pPr marL="0" indent="0" algn="ctr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85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3 Risks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5258473"/>
              </p:ext>
            </p:extLst>
          </p:nvPr>
        </p:nvGraphicFramePr>
        <p:xfrm>
          <a:off x="3868738" y="863600"/>
          <a:ext cx="7315198" cy="503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299">
                  <a:extLst>
                    <a:ext uri="{9D8B030D-6E8A-4147-A177-3AD203B41FA5}">
                      <a16:colId xmlns:a16="http://schemas.microsoft.com/office/drawing/2014/main" val="3615780863"/>
                    </a:ext>
                  </a:extLst>
                </a:gridCol>
                <a:gridCol w="5295899">
                  <a:extLst>
                    <a:ext uri="{9D8B030D-6E8A-4147-A177-3AD203B41FA5}">
                      <a16:colId xmlns:a16="http://schemas.microsoft.com/office/drawing/2014/main" val="3262553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Risk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Mitigation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068882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dirty="0"/>
                        <a:t>New language and framework: C#,ASP.NET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Dedicated first iteration to learning C#, ASP.NET</a:t>
                      </a:r>
                      <a:endParaRPr lang="en-US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Members with experience guiding the rest</a:t>
                      </a:r>
                      <a:endParaRPr lang="en-US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Splitting up of functions to be coded to smaller, more manageable pieces for individual members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496826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dirty="0"/>
                        <a:t>Restriction against testing development application with real patient data due to privacy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Obtain access to an anonymized or mocked-up data version of the Patient Management System instead of the live version</a:t>
                      </a:r>
                      <a:endParaRPr lang="en-US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Status: Approved by MIS, we will be granted access to a mock-up version of the PMS on a partition of their server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542154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r>
                        <a:rPr lang="EN-US" dirty="0"/>
                        <a:t>Lack of confirmation about the physical infrastructure to be used to track visitors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Proposals for 3 different possible implementations were submitted for consideration, of increasing physical infrastructure requirements. </a:t>
                      </a:r>
                      <a:endParaRPr lang="en-US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MIS has requested a scalable solution, starting from basic registration and sign-in, scaling up to check-ins using barcode scanners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465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9261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Limitations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3298360"/>
              </p:ext>
            </p:extLst>
          </p:nvPr>
        </p:nvGraphicFramePr>
        <p:xfrm>
          <a:off x="3690259" y="2144222"/>
          <a:ext cx="7983535" cy="2560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3788">
                  <a:extLst>
                    <a:ext uri="{9D8B030D-6E8A-4147-A177-3AD203B41FA5}">
                      <a16:colId xmlns:a16="http://schemas.microsoft.com/office/drawing/2014/main" val="3615780863"/>
                    </a:ext>
                  </a:extLst>
                </a:gridCol>
                <a:gridCol w="5779747">
                  <a:extLst>
                    <a:ext uri="{9D8B030D-6E8A-4147-A177-3AD203B41FA5}">
                      <a16:colId xmlns:a16="http://schemas.microsoft.com/office/drawing/2014/main" val="3262553315"/>
                    </a:ext>
                  </a:extLst>
                </a:gridCol>
              </a:tblGrid>
              <a:tr h="2790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Limitation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Reason for Limitation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068882"/>
                  </a:ext>
                </a:extLst>
              </a:tr>
              <a:tr h="906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Still dependent on</a:t>
                      </a:r>
                      <a:r>
                        <a:rPr lang="en-US" baseline="0" dirty="0"/>
                        <a:t> staff involvement at registration, though minimal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Staff</a:t>
                      </a:r>
                      <a:r>
                        <a:rPr lang="en-US" baseline="0" dirty="0"/>
                        <a:t> required to assist for visitors who do not know how to use a computer.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Staff required to take temperature and verify the user’s form answering accuracy.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496826"/>
                  </a:ext>
                </a:extLst>
              </a:tr>
              <a:tr h="1005931">
                <a:tc>
                  <a:txBody>
                    <a:bodyPr/>
                    <a:lstStyle/>
                    <a:p>
                      <a:r>
                        <a:rPr lang="en-US" dirty="0"/>
                        <a:t>System based on trust</a:t>
                      </a:r>
                      <a:r>
                        <a:rPr lang="en-US" baseline="0" dirty="0"/>
                        <a:t> of user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Purpose</a:t>
                      </a:r>
                      <a:r>
                        <a:rPr lang="en-US" baseline="0" dirty="0"/>
                        <a:t> of the system is not for access control.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542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856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possibilities</a:t>
            </a:r>
            <a:endParaRPr lang="en-US"/>
          </a:p>
        </p:txBody>
      </p:sp>
      <p:pic>
        <p:nvPicPr>
          <p:cNvPr id="2050" name="Picture 2" descr="Image result for barcode scanning checkpo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621" y="309053"/>
            <a:ext cx="2899859" cy="162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78372" y="1938620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Live experiment</a:t>
            </a:r>
            <a:endParaRPr lang="en-SG" dirty="0"/>
          </a:p>
        </p:txBody>
      </p:sp>
      <p:pic>
        <p:nvPicPr>
          <p:cNvPr id="2052" name="Picture 4" descr="Image result for OC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3" b="12467"/>
          <a:stretch/>
        </p:blipFill>
        <p:spPr bwMode="auto">
          <a:xfrm>
            <a:off x="7984671" y="309053"/>
            <a:ext cx="3359071" cy="185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351460" y="2123858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OCR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752523" y="2553316"/>
            <a:ext cx="4086968" cy="1926772"/>
            <a:chOff x="3114621" y="2264217"/>
            <a:chExt cx="4086968" cy="1926772"/>
          </a:xfrm>
        </p:grpSpPr>
        <p:pic>
          <p:nvPicPr>
            <p:cNvPr id="2054" name="Picture 6" descr="Image result for raspberry pi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17" b="14028"/>
            <a:stretch/>
          </p:blipFill>
          <p:spPr bwMode="auto">
            <a:xfrm>
              <a:off x="4302223" y="2264217"/>
              <a:ext cx="2899366" cy="1926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114621" y="2523753"/>
              <a:ext cx="15343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Raspberry Pi 3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059824" y="2342972"/>
            <a:ext cx="2594748" cy="2450429"/>
            <a:chOff x="3172459" y="4377959"/>
            <a:chExt cx="2594748" cy="2450429"/>
          </a:xfrm>
        </p:grpSpPr>
        <p:pic>
          <p:nvPicPr>
            <p:cNvPr id="2056" name="Picture 8" descr="Image result for samsung tab a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59" t="731" r="29097" b="660"/>
            <a:stretch/>
          </p:blipFill>
          <p:spPr bwMode="auto">
            <a:xfrm>
              <a:off x="3172459" y="4377959"/>
              <a:ext cx="1875612" cy="2450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4985518" y="5459415"/>
              <a:ext cx="7816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Tablet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346397" y="4011308"/>
            <a:ext cx="2812252" cy="2496070"/>
            <a:chOff x="8682574" y="3850702"/>
            <a:chExt cx="2812252" cy="2496070"/>
          </a:xfrm>
        </p:grpSpPr>
        <p:pic>
          <p:nvPicPr>
            <p:cNvPr id="2058" name="Picture 10" descr="Image result for bluetooth beacon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525"/>
            <a:stretch/>
          </p:blipFill>
          <p:spPr bwMode="auto">
            <a:xfrm>
              <a:off x="8682574" y="4307995"/>
              <a:ext cx="2812252" cy="2038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9209755" y="3850702"/>
              <a:ext cx="18982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Bluetooth Beacon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534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0" y="3276600"/>
            <a:ext cx="1749425" cy="1860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850" y="3276600"/>
            <a:ext cx="1749425" cy="1860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975" y="2228850"/>
            <a:ext cx="1860550" cy="186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2325" y="3305175"/>
            <a:ext cx="1860550" cy="186372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191250" y="2228850"/>
            <a:ext cx="1859126" cy="185912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3450" y="2228850"/>
            <a:ext cx="1860550" cy="1860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64277" y="1855039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/>
              <a:t>Christopher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9830" y="5188609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/>
              <a:t>Aloysius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65679" y="184066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 err="1"/>
              <a:t>Shahid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33815" y="5188608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/>
              <a:t>Jason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3875" y="188595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/>
              <a:t>Zheng Yuan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67825" y="5188608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 err="1"/>
              <a:t>Friedemann</a:t>
            </a:r>
          </a:p>
        </p:txBody>
      </p:sp>
    </p:spTree>
    <p:extLst>
      <p:ext uri="{BB962C8B-B14F-4D97-AF65-F5344CB8AC3E}">
        <p14:creationId xmlns:p14="http://schemas.microsoft.com/office/powerpoint/2010/main" val="2580409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" y="1119277"/>
            <a:ext cx="2947482" cy="4601183"/>
          </a:xfrm>
        </p:spPr>
        <p:txBody>
          <a:bodyPr/>
          <a:lstStyle/>
          <a:p>
            <a:r>
              <a:rPr lang="EN-US"/>
              <a:t>Learning Outcome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8525" y="485775"/>
            <a:ext cx="8365949" cy="5695958"/>
          </a:xfrm>
        </p:spPr>
      </p:pic>
    </p:spTree>
    <p:extLst>
      <p:ext uri="{BB962C8B-B14F-4D97-AF65-F5344CB8AC3E}">
        <p14:creationId xmlns:p14="http://schemas.microsoft.com/office/powerpoint/2010/main" val="895150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" y="1119277"/>
            <a:ext cx="2947482" cy="4601183"/>
          </a:xfrm>
        </p:spPr>
        <p:txBody>
          <a:bodyPr/>
          <a:lstStyle/>
          <a:p>
            <a:r>
              <a:rPr lang="EN-US"/>
              <a:t>Learning Outcome</a:t>
            </a:r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8525" y="485775"/>
            <a:ext cx="8387136" cy="5687776"/>
          </a:xfrm>
        </p:spPr>
      </p:pic>
    </p:spTree>
    <p:extLst>
      <p:ext uri="{BB962C8B-B14F-4D97-AF65-F5344CB8AC3E}">
        <p14:creationId xmlns:p14="http://schemas.microsoft.com/office/powerpoint/2010/main" val="4266822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6405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" y="1119277"/>
            <a:ext cx="2947482" cy="4601183"/>
          </a:xfrm>
        </p:spPr>
        <p:txBody>
          <a:bodyPr/>
          <a:lstStyle/>
          <a:p>
            <a:r>
              <a:rPr lang="EN-US" dirty="0"/>
              <a:t>The Team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4550" y="723900"/>
            <a:ext cx="10000838" cy="5391116"/>
          </a:xfrm>
        </p:spPr>
      </p:pic>
    </p:spTree>
    <p:extLst>
      <p:ext uri="{BB962C8B-B14F-4D97-AF65-F5344CB8AC3E}">
        <p14:creationId xmlns:p14="http://schemas.microsoft.com/office/powerpoint/2010/main" val="122207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 and Supervisor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05200" y="2171700"/>
            <a:ext cx="4124126" cy="2916091"/>
          </a:xfrm>
        </p:spPr>
      </p:pic>
      <p:sp>
        <p:nvSpPr>
          <p:cNvPr id="5" name="TextBox 4"/>
          <p:cNvSpPr txBox="1"/>
          <p:nvPr/>
        </p:nvSpPr>
        <p:spPr>
          <a:xfrm>
            <a:off x="7631502" y="2057400"/>
            <a:ext cx="3335337" cy="313932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b="1" err="1"/>
              <a:t>Mr</a:t>
            </a:r>
            <a:r>
              <a:rPr lang="EN-US" b="1"/>
              <a:t> Damien Tong Chee Kin, </a:t>
            </a:r>
            <a:endParaRPr lang="en-US"/>
          </a:p>
          <a:p>
            <a:r>
              <a:rPr lang="EN-US" b="1"/>
              <a:t>HR Director</a:t>
            </a:r>
            <a:endParaRPr lang="en-US"/>
          </a:p>
          <a:p>
            <a:endParaRPr lang="en-US"/>
          </a:p>
          <a:p>
            <a:r>
              <a:rPr lang="EN-US" b="1" err="1"/>
              <a:t>Mr</a:t>
            </a:r>
            <a:r>
              <a:rPr lang="EN-US" b="1"/>
              <a:t> </a:t>
            </a:r>
            <a:r>
              <a:rPr lang="EN-US" b="1" err="1"/>
              <a:t>Edy</a:t>
            </a:r>
            <a:r>
              <a:rPr lang="EN-US" b="1"/>
              <a:t> Chandra, </a:t>
            </a:r>
            <a:endParaRPr lang="en-US"/>
          </a:p>
          <a:p>
            <a:r>
              <a:rPr lang="EN-US" b="1"/>
              <a:t>System Analyst</a:t>
            </a:r>
            <a:endParaRPr lang="en-US"/>
          </a:p>
          <a:p>
            <a:endParaRPr lang="en-US"/>
          </a:p>
          <a:p>
            <a:r>
              <a:rPr lang="EN-US" b="1" err="1"/>
              <a:t>Dr</a:t>
            </a:r>
            <a:r>
              <a:rPr lang="EN-US" b="1"/>
              <a:t> Jocelyn Koh,</a:t>
            </a:r>
            <a:endParaRPr lang="en-US" b="1"/>
          </a:p>
          <a:p>
            <a:r>
              <a:rPr lang="EN-US" b="1"/>
              <a:t>Infection Control Team</a:t>
            </a:r>
            <a:endParaRPr lang="en-US" b="1"/>
          </a:p>
          <a:p>
            <a:endParaRPr lang="en-US" b="1"/>
          </a:p>
          <a:p>
            <a:r>
              <a:rPr lang="EN-US" b="1" err="1"/>
              <a:t>Ms</a:t>
            </a:r>
            <a:r>
              <a:rPr lang="EN-US" b="1"/>
              <a:t> Sarah Lim, </a:t>
            </a:r>
            <a:endParaRPr lang="en-US" b="1"/>
          </a:p>
          <a:p>
            <a:r>
              <a:rPr lang="EN-US" b="1"/>
              <a:t>Infection Control Team</a:t>
            </a:r>
            <a:r>
              <a:rPr lang="EN-US"/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63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Introduction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Known to the Hospital as a ‘Triage System’.</a:t>
            </a:r>
          </a:p>
          <a:p>
            <a:r>
              <a:rPr lang="EN-US" dirty="0">
                <a:solidFill>
                  <a:schemeClr val="tx1"/>
                </a:solidFill>
              </a:rPr>
              <a:t>The Triage System is deployed: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During states of medical emergency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Objectives: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Replace the old system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Reduce reliance on staff when system is implemented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Create a more accurate contact tracing list 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231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Sponsor &amp; Stakeholder Characteristics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hospital visitor singap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043" y="197961"/>
            <a:ext cx="263842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ospital visi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073" y="602772"/>
            <a:ext cx="3259165" cy="206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040759" y="2664936"/>
            <a:ext cx="1601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Nurses </a:t>
            </a:r>
          </a:p>
          <a:p>
            <a:r>
              <a:rPr lang="EN-US" dirty="0"/>
              <a:t>(Counter Staff)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21801" y="2724181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Visitors</a:t>
            </a:r>
            <a:endParaRPr lang="en-SG" dirty="0"/>
          </a:p>
        </p:txBody>
      </p:sp>
      <p:pic>
        <p:nvPicPr>
          <p:cNvPr id="1030" name="Picture 6" descr="Image result for administrat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802" y="3608082"/>
            <a:ext cx="3614382" cy="33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736529" y="3612668"/>
            <a:ext cx="2347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Infection Control Team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70335" y="3634299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Admin</a:t>
            </a:r>
            <a:endParaRPr lang="en-SG" dirty="0"/>
          </a:p>
        </p:txBody>
      </p:sp>
      <p:pic>
        <p:nvPicPr>
          <p:cNvPr id="1032" name="Picture 8" descr="Image result for infection control te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794" y="4069747"/>
            <a:ext cx="3373109" cy="225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478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Storyboard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1952" y="1188923"/>
            <a:ext cx="1953620" cy="990294"/>
          </a:xfrm>
          <a:prstGeom prst="rect">
            <a:avLst/>
          </a:prstGeom>
        </p:spPr>
      </p:pic>
      <p:pic>
        <p:nvPicPr>
          <p:cNvPr id="1026" name="Picture 2" descr="Businessman with a great idea Free Vect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854" y="2130793"/>
            <a:ext cx="1556846" cy="155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144" y="1105344"/>
            <a:ext cx="2233764" cy="1132299"/>
          </a:xfrm>
          <a:prstGeom prst="rect">
            <a:avLst/>
          </a:prstGeom>
        </p:spPr>
      </p:pic>
      <p:sp>
        <p:nvSpPr>
          <p:cNvPr id="6" name="AutoShape 4" descr="Nurse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921" y="4336870"/>
            <a:ext cx="1111109" cy="1111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9938" y="1123837"/>
            <a:ext cx="2210420" cy="11204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01708" y="348656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5 Nov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08476" y="3687639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6 Nov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0186" y="4334855"/>
            <a:ext cx="2195936" cy="11131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1221" y="1123837"/>
            <a:ext cx="2430779" cy="12321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0277" y="4390957"/>
            <a:ext cx="2085260" cy="105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2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a need to accurately determine a list of people who have had close contact with a patient and might have been tra</a:t>
            </a:r>
            <a:r>
              <a:rPr lang="en-US" dirty="0"/>
              <a:t>n</a:t>
            </a:r>
            <a:r>
              <a:rPr lang="EN-US" dirty="0"/>
              <a:t>smitted the disease.</a:t>
            </a:r>
          </a:p>
        </p:txBody>
      </p:sp>
    </p:spTree>
    <p:extLst>
      <p:ext uri="{BB962C8B-B14F-4D97-AF65-F5344CB8AC3E}">
        <p14:creationId xmlns:p14="http://schemas.microsoft.com/office/powerpoint/2010/main" val="1296280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1719</Words>
  <Application>Microsoft Office PowerPoint</Application>
  <PresentationFormat>Widescreen</PresentationFormat>
  <Paragraphs>347</Paragraphs>
  <Slides>32</Slides>
  <Notes>31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Century Gothic</vt:lpstr>
      <vt:lpstr>Corbel</vt:lpstr>
      <vt:lpstr>Courier New</vt:lpstr>
      <vt:lpstr>Symbol</vt:lpstr>
      <vt:lpstr>Times New Roman</vt:lpstr>
      <vt:lpstr>Wingdings</vt:lpstr>
      <vt:lpstr>Wingdings 2</vt:lpstr>
      <vt:lpstr>Frame</vt:lpstr>
      <vt:lpstr>IS480 Acceptance</vt:lpstr>
      <vt:lpstr>Agenda</vt:lpstr>
      <vt:lpstr>The Team</vt:lpstr>
      <vt:lpstr>The Team</vt:lpstr>
      <vt:lpstr>Sponsor and Supervisor</vt:lpstr>
      <vt:lpstr>Project Introduction</vt:lpstr>
      <vt:lpstr>Sponsor &amp; Stakeholder Characteristics</vt:lpstr>
      <vt:lpstr>Storyboard</vt:lpstr>
      <vt:lpstr>Problem Statement</vt:lpstr>
      <vt:lpstr>As-is Business Process</vt:lpstr>
      <vt:lpstr>Market Comparison</vt:lpstr>
      <vt:lpstr>Solution Statement</vt:lpstr>
      <vt:lpstr>Solution Statement</vt:lpstr>
      <vt:lpstr>To-be Business Process</vt:lpstr>
      <vt:lpstr>Solution</vt:lpstr>
      <vt:lpstr>Scope</vt:lpstr>
      <vt:lpstr>Use Case</vt:lpstr>
      <vt:lpstr>Project Plan</vt:lpstr>
      <vt:lpstr>Timeline</vt:lpstr>
      <vt:lpstr>Timeline</vt:lpstr>
      <vt:lpstr>Task Metric</vt:lpstr>
      <vt:lpstr>Review of progress based on Task Metric</vt:lpstr>
      <vt:lpstr>Demo</vt:lpstr>
      <vt:lpstr>User Test Outcomes</vt:lpstr>
      <vt:lpstr>User Test Outcomes</vt:lpstr>
      <vt:lpstr>X-factor</vt:lpstr>
      <vt:lpstr>Top 3 Risks</vt:lpstr>
      <vt:lpstr>Limitations</vt:lpstr>
      <vt:lpstr>Future possibilities</vt:lpstr>
      <vt:lpstr>Learning Outcome</vt:lpstr>
      <vt:lpstr>Learning Outcome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IS480 Acceptance</dc:title>
  <dc:creator>Christopher</dc:creator>
  <cp:lastModifiedBy>Christopher TEO Ming Jian</cp:lastModifiedBy>
  <cp:revision>38</cp:revision>
  <dcterms:modified xsi:type="dcterms:W3CDTF">2016-11-07T05:47:57Z</dcterms:modified>
</cp:coreProperties>
</file>